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-232" y="19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39183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SzPct val="100000"/>
              <a:buNone/>
              <a:defRPr sz="2400" i="1"/>
            </a:lvl1pPr>
            <a:lvl2pPr marL="0" indent="152400" algn="ctr">
              <a:spcBef>
                <a:spcPts val="0"/>
              </a:spcBef>
              <a:buNone/>
              <a:defRPr i="1"/>
            </a:lvl2pPr>
            <a:lvl3pPr marL="0" indent="152400" algn="ctr">
              <a:spcBef>
                <a:spcPts val="0"/>
              </a:spcBef>
              <a:buNone/>
              <a:defRPr i="1"/>
            </a:lvl3pPr>
            <a:lvl4pPr marL="0" indent="152400" algn="ctr">
              <a:spcBef>
                <a:spcPts val="0"/>
              </a:spcBef>
              <a:buSzPct val="100000"/>
              <a:buNone/>
              <a:defRPr sz="2400" i="1"/>
            </a:lvl4pPr>
            <a:lvl5pPr marL="0" indent="152400" algn="ctr">
              <a:spcBef>
                <a:spcPts val="0"/>
              </a:spcBef>
              <a:buSzPct val="100000"/>
              <a:buNone/>
              <a:defRPr sz="2400" i="1"/>
            </a:lvl5pPr>
            <a:lvl6pPr marL="0" indent="152400" algn="ctr">
              <a:spcBef>
                <a:spcPts val="0"/>
              </a:spcBef>
              <a:buSzPct val="100000"/>
              <a:buNone/>
              <a:defRPr sz="2400" i="1"/>
            </a:lvl6pPr>
            <a:lvl7pPr marL="0" indent="152400" algn="ctr">
              <a:spcBef>
                <a:spcPts val="0"/>
              </a:spcBef>
              <a:buSzPct val="100000"/>
              <a:buNone/>
              <a:defRPr sz="2400" i="1"/>
            </a:lvl7pPr>
            <a:lvl8pPr marL="0" indent="152400" algn="ctr">
              <a:spcBef>
                <a:spcPts val="0"/>
              </a:spcBef>
              <a:buSzPct val="100000"/>
              <a:buNone/>
              <a:defRPr sz="2400" i="1"/>
            </a:lvl8pPr>
            <a:lvl9pPr marL="0" indent="152400"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mpchomp.com/terms/parallelstructure.htm" TargetMode="External"/><Relationship Id="rId4" Type="http://schemas.openxmlformats.org/officeDocument/2006/relationships/hyperlink" Target="file://localhost/Users/theresa.bowman/Dropbox/2%20-%20Writing%20Class/Grammar/SAT%20Grammar%20Prep/ParallelStructure.pdf" TargetMode="External"/><Relationship Id="rId5" Type="http://schemas.openxmlformats.org/officeDocument/2006/relationships/hyperlink" Target="http://www.chompchomp.com/terms/semicolon.htm" TargetMode="External"/><Relationship Id="rId6" Type="http://schemas.openxmlformats.org/officeDocument/2006/relationships/hyperlink" Target="file://localhost/Users/theresa.bowman/Dropbox/2%20-%20Writing%20Class/Grammar/SAT%20Grammar%20Prep/Punctuation.pdf" TargetMode="Externa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" dirty="0"/>
              <a:t>Brain </a:t>
            </a:r>
            <a:r>
              <a:rPr lang="en" dirty="0" smtClean="0"/>
              <a:t>Flexor: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Improving </a:t>
            </a:r>
            <a:r>
              <a:rPr lang="en-US" dirty="0"/>
              <a:t>Sentences </a:t>
            </a:r>
            <a:r>
              <a:rPr lang="en-US" dirty="0" smtClean="0"/>
              <a:t>#4</a:t>
            </a:r>
            <a:endParaRPr lang="en" dirty="0"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16192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b="1" dirty="0" smtClean="0"/>
              <a:t>Today’s Destination:</a:t>
            </a:r>
            <a:r>
              <a:rPr lang="en-US" dirty="0" smtClean="0"/>
              <a:t>  </a:t>
            </a:r>
          </a:p>
          <a:p>
            <a:pPr marL="285750" lvl="3" indent="-285750" algn="l">
              <a:buFont typeface="Arial"/>
              <a:buChar char="•"/>
            </a:pPr>
            <a:r>
              <a:rPr lang="en-US" sz="1600" i="0" dirty="0" smtClean="0">
                <a:latin typeface="Marker Felt"/>
                <a:cs typeface="Marker Felt"/>
              </a:rPr>
              <a:t>L 1a: I can use parallel structure.</a:t>
            </a:r>
          </a:p>
          <a:p>
            <a:endParaRPr lang="en-US" sz="1600" i="0" dirty="0">
              <a:latin typeface="Marker Felt"/>
              <a:cs typeface="Marker Felt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600" i="0" dirty="0" smtClean="0">
                <a:latin typeface="Marker Felt"/>
                <a:cs typeface="Marker Felt"/>
              </a:rPr>
              <a:t>L </a:t>
            </a:r>
            <a:r>
              <a:rPr lang="en-US" sz="1600" i="0" dirty="0" smtClean="0">
                <a:latin typeface="Marker Felt"/>
                <a:cs typeface="Marker Felt"/>
              </a:rPr>
              <a:t>2a </a:t>
            </a:r>
            <a:r>
              <a:rPr lang="en-US" sz="1600" i="0" dirty="0">
                <a:latin typeface="Marker Felt"/>
                <a:cs typeface="Marker Felt"/>
              </a:rPr>
              <a:t>I can use a semicolon to link two or more related independent </a:t>
            </a:r>
            <a:r>
              <a:rPr lang="en-US" sz="1600" i="0" dirty="0" smtClean="0">
                <a:latin typeface="Marker Felt"/>
                <a:cs typeface="Marker Felt"/>
              </a:rPr>
              <a:t>clauses.</a:t>
            </a:r>
            <a:endParaRPr sz="1600" i="0" dirty="0">
              <a:latin typeface="Marker Felt"/>
              <a:cs typeface="Marker Felt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0" y="155629"/>
            <a:ext cx="8686800" cy="81592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BF: </a:t>
            </a:r>
            <a:r>
              <a:rPr lang="en-US" sz="4000" dirty="0" smtClean="0"/>
              <a:t>Improving Sentences </a:t>
            </a:r>
            <a:r>
              <a:rPr lang="en-US" sz="4000" dirty="0" smtClean="0"/>
              <a:t>#4</a:t>
            </a:r>
            <a:endParaRPr lang="en" sz="4000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-228600" y="895350"/>
            <a:ext cx="9144000" cy="40303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47750" lvl="1" indent="-457200">
              <a:buFont typeface="+mj-ea"/>
              <a:buAutoNum type="circleNumDbPlain"/>
            </a:pPr>
            <a:r>
              <a:rPr lang="en-US" sz="1800" dirty="0" smtClean="0"/>
              <a:t>Define parallel structure.</a:t>
            </a:r>
          </a:p>
          <a:p>
            <a:pPr marL="1047750" lvl="1" indent="-457200">
              <a:buFont typeface="+mj-ea"/>
              <a:buAutoNum type="circleNumDbPlain"/>
            </a:pPr>
            <a:r>
              <a:rPr lang="en-US" sz="1800" dirty="0" smtClean="0"/>
              <a:t>Parallel? Why or why not? Fix error if necessary.</a:t>
            </a:r>
          </a:p>
          <a:p>
            <a:pPr marL="1447800" lvl="2" indent="-457200">
              <a:buFont typeface="+mj-ea"/>
              <a:buAutoNum type="circleNumDbPlain"/>
            </a:pPr>
            <a:r>
              <a:rPr lang="en-US" sz="1800" dirty="0" smtClean="0"/>
              <a:t>Chelsea had to paddle past a school of jellyfish, kick a small sand shark in the nose, and untangling seaweed from her surfboard before she reached her favorite point break.</a:t>
            </a:r>
          </a:p>
          <a:p>
            <a:pPr marL="1905000" lvl="3" indent="-457200">
              <a:buFont typeface="+mj-ea"/>
              <a:buAutoNum type="circleNumDbPlain"/>
            </a:pPr>
            <a:r>
              <a:rPr lang="en-US" sz="800" dirty="0" smtClean="0">
                <a:hlinkClick r:id="rId3"/>
              </a:rPr>
              <a:t>Parallel Structure</a:t>
            </a:r>
            <a:endParaRPr lang="en-US" sz="800" dirty="0" smtClean="0"/>
          </a:p>
          <a:p>
            <a:pPr marL="1905000" lvl="3" indent="-457200">
              <a:buFont typeface="+mj-ea"/>
              <a:buAutoNum type="circleNumDbPlain"/>
            </a:pPr>
            <a:r>
              <a:rPr lang="en-US" sz="800" dirty="0" smtClean="0">
                <a:hlinkClick r:id="rId4" action="ppaction://hlinkfile"/>
              </a:rPr>
              <a:t>SAT Grammar Prep/ParallelStructure.pdf</a:t>
            </a:r>
            <a:endParaRPr lang="en-US" sz="800" dirty="0" smtClean="0"/>
          </a:p>
          <a:p>
            <a:pPr marL="1447800" lvl="2" indent="-457200">
              <a:buFont typeface="+mj-ea"/>
              <a:buAutoNum type="circleNumDbPlain"/>
            </a:pPr>
            <a:endParaRPr lang="en-US" sz="2000" dirty="0" smtClean="0"/>
          </a:p>
          <a:p>
            <a:pPr marL="1047750" lvl="1" indent="-457200">
              <a:buFont typeface="+mj-ea"/>
              <a:buAutoNum type="circleNumDbPlain"/>
            </a:pPr>
            <a:r>
              <a:rPr lang="en-US" sz="1800" dirty="0" smtClean="0"/>
              <a:t>When can you use a semicolon?</a:t>
            </a:r>
          </a:p>
          <a:p>
            <a:pPr marL="1047750" lvl="1" indent="-457200">
              <a:buFont typeface="+mj-ea"/>
              <a:buAutoNum type="circleNumDbPlain"/>
            </a:pPr>
            <a:r>
              <a:rPr lang="en-US" sz="1800" dirty="0" smtClean="0"/>
              <a:t>Correct use of semicolon? Fix error </a:t>
            </a:r>
            <a:r>
              <a:rPr lang="en-US" sz="1800" smtClean="0"/>
              <a:t>if necessary.</a:t>
            </a:r>
            <a:endParaRPr lang="en-US" sz="1800" dirty="0" smtClean="0"/>
          </a:p>
          <a:p>
            <a:pPr marL="1447800" lvl="2" indent="-457200">
              <a:buFont typeface="+mj-ea"/>
              <a:buAutoNum type="circleNumDbPlain"/>
            </a:pPr>
            <a:r>
              <a:rPr lang="en-US" sz="1800" dirty="0" smtClean="0"/>
              <a:t>Grandma still rides her Harley motorcycle; her toy poodle balances in a basket between the handlebars.</a:t>
            </a:r>
          </a:p>
          <a:p>
            <a:pPr marL="1905000" lvl="3" indent="-457200">
              <a:buFont typeface="+mj-ea"/>
              <a:buAutoNum type="circleNumDbPlain"/>
            </a:pPr>
            <a:r>
              <a:rPr lang="en-US" sz="800" dirty="0" smtClean="0">
                <a:hlinkClick r:id="rId5"/>
              </a:rPr>
              <a:t>Semicolons</a:t>
            </a:r>
            <a:endParaRPr lang="en-US" sz="800" dirty="0" smtClean="0"/>
          </a:p>
          <a:p>
            <a:pPr marL="1905000" lvl="3" indent="-457200">
              <a:buFont typeface="+mj-ea"/>
              <a:buAutoNum type="circleNumDbPlain"/>
            </a:pPr>
            <a:r>
              <a:rPr lang="en-US" sz="800" dirty="0" smtClean="0">
                <a:hlinkClick r:id="rId6" action="ppaction://hlinkfile"/>
              </a:rPr>
              <a:t>SAT Grammar Prep/Punctuation.pdf</a:t>
            </a:r>
            <a:endParaRPr lang="en-US" sz="800" dirty="0" smtClean="0"/>
          </a:p>
          <a:p>
            <a:pPr marL="1047750" lvl="1" indent="-457200">
              <a:buFont typeface="+mj-lt"/>
              <a:buAutoNum type="circleNumDbPlain"/>
            </a:pPr>
            <a:endParaRPr lang="en-US" sz="1600" dirty="0" smtClean="0"/>
          </a:p>
          <a:p>
            <a:pPr marL="1047750" lvl="1" indent="-457200">
              <a:buFont typeface="+mj-lt"/>
              <a:buAutoNum type="circleNumDbPlain"/>
            </a:pPr>
            <a:endParaRPr lang="en-US" sz="1600" dirty="0" smtClean="0"/>
          </a:p>
          <a:p>
            <a:pPr marL="1047750" lvl="1" indent="-457200">
              <a:buFont typeface="+mj-lt"/>
              <a:buAutoNum type="circleNumDbPlain"/>
            </a:pPr>
            <a:endParaRPr lang="en-US" sz="1600" dirty="0" smtClean="0"/>
          </a:p>
          <a:p>
            <a:pPr marL="1047750" lvl="1" indent="-457200">
              <a:buFont typeface="+mj-lt"/>
              <a:buAutoNum type="circleNumDbPlain"/>
            </a:pPr>
            <a:endParaRPr lang="en-US" sz="1800" dirty="0"/>
          </a:p>
        </p:txBody>
      </p:sp>
      <p:sp>
        <p:nvSpPr>
          <p:cNvPr id="112" name="Shape 112"/>
          <p:cNvSpPr/>
          <p:nvPr/>
        </p:nvSpPr>
        <p:spPr>
          <a:xfrm>
            <a:off x="7391400" y="133350"/>
            <a:ext cx="1752600" cy="768096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8229600" y="1047750"/>
            <a:ext cx="800374" cy="387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14300" lvl="0" indent="0" rtl="0">
              <a:buClr>
                <a:schemeClr val="dk2"/>
              </a:buClr>
              <a:buSzPct val="100000"/>
            </a:pPr>
            <a:r>
              <a:rPr lang="en" sz="1600" dirty="0" smtClean="0"/>
              <a:t>  </a:t>
            </a:r>
            <a:endParaRPr lang="en" sz="16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110</Words>
  <Application>Microsoft Macintosh PowerPoint</Application>
  <PresentationFormat>On-screen Show (16:9)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sketched</vt:lpstr>
      <vt:lpstr>Brain Flexor:  Improving Sentences #4</vt:lpstr>
      <vt:lpstr>BF: Improving Sentences #4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Flexor: Detail #1</dc:title>
  <dc:creator>Theresa Bowman</dc:creator>
  <cp:lastModifiedBy>Theresa Bowman</cp:lastModifiedBy>
  <cp:revision>51</cp:revision>
  <dcterms:modified xsi:type="dcterms:W3CDTF">2015-03-23T12:58:52Z</dcterms:modified>
</cp:coreProperties>
</file>