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6" d="100"/>
          <a:sy n="126" d="100"/>
        </p:scale>
        <p:origin x="-816" y="13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39183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 rot="10800000" flipH="1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6" name="Shape 26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52400" algn="ctr">
              <a:spcBef>
                <a:spcPts val="0"/>
              </a:spcBef>
              <a:buSzPct val="100000"/>
              <a:buNone/>
              <a:defRPr sz="2400" i="1"/>
            </a:lvl1pPr>
            <a:lvl2pPr marL="0" indent="152400" algn="ctr">
              <a:spcBef>
                <a:spcPts val="0"/>
              </a:spcBef>
              <a:buNone/>
              <a:defRPr i="1"/>
            </a:lvl2pPr>
            <a:lvl3pPr marL="0" indent="152400" algn="ctr">
              <a:spcBef>
                <a:spcPts val="0"/>
              </a:spcBef>
              <a:buNone/>
              <a:defRPr i="1"/>
            </a:lvl3pPr>
            <a:lvl4pPr marL="0" indent="152400" algn="ctr">
              <a:spcBef>
                <a:spcPts val="0"/>
              </a:spcBef>
              <a:buSzPct val="100000"/>
              <a:buNone/>
              <a:defRPr sz="2400" i="1"/>
            </a:lvl4pPr>
            <a:lvl5pPr marL="0" indent="152400" algn="ctr">
              <a:spcBef>
                <a:spcPts val="0"/>
              </a:spcBef>
              <a:buSzPct val="100000"/>
              <a:buNone/>
              <a:defRPr sz="2400" i="1"/>
            </a:lvl5pPr>
            <a:lvl6pPr marL="0" indent="152400" algn="ctr">
              <a:spcBef>
                <a:spcPts val="0"/>
              </a:spcBef>
              <a:buSzPct val="100000"/>
              <a:buNone/>
              <a:defRPr sz="2400" i="1"/>
            </a:lvl6pPr>
            <a:lvl7pPr marL="0" indent="152400" algn="ctr">
              <a:spcBef>
                <a:spcPts val="0"/>
              </a:spcBef>
              <a:buSzPct val="100000"/>
              <a:buNone/>
              <a:defRPr sz="2400" i="1"/>
            </a:lvl7pPr>
            <a:lvl8pPr marL="0" indent="152400" algn="ctr">
              <a:spcBef>
                <a:spcPts val="0"/>
              </a:spcBef>
              <a:buSzPct val="100000"/>
              <a:buNone/>
              <a:defRPr sz="2400" i="1"/>
            </a:lvl8pPr>
            <a:lvl9pPr marL="0" indent="152400" algn="ctr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0" name="Shape 70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1524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133350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76200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1143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1143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1143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1143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1143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1143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Brain </a:t>
            </a:r>
            <a:r>
              <a:rPr lang="en" dirty="0" smtClean="0"/>
              <a:t>Flexor: </a:t>
            </a:r>
            <a:r>
              <a:rPr lang="en-US" dirty="0" smtClean="0"/>
              <a:t>Sentence Structure</a:t>
            </a:r>
            <a:r>
              <a:rPr lang="en" dirty="0" smtClean="0"/>
              <a:t> #</a:t>
            </a:r>
            <a:r>
              <a:rPr lang="en-US" dirty="0" smtClean="0"/>
              <a:t>1</a:t>
            </a:r>
            <a:endParaRPr lang="en" dirty="0"/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16192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b="1" dirty="0" smtClean="0"/>
              <a:t>Today’s Destination:</a:t>
            </a:r>
            <a:r>
              <a:rPr lang="en-US" dirty="0" smtClean="0"/>
              <a:t>  </a:t>
            </a:r>
          </a:p>
          <a:p>
            <a:pPr marL="285750" lvl="3" indent="-285750" algn="l">
              <a:buFont typeface="Arial"/>
              <a:buChar char="•"/>
            </a:pPr>
            <a:r>
              <a:rPr lang="en-US" sz="1600" i="0" dirty="0" smtClean="0">
                <a:latin typeface="Marker Felt"/>
                <a:cs typeface="Marker Felt"/>
              </a:rPr>
              <a:t>L 1b: I </a:t>
            </a:r>
            <a:r>
              <a:rPr lang="en-US" sz="1600" i="0" dirty="0">
                <a:latin typeface="Marker Felt"/>
                <a:cs typeface="Marker Felt"/>
              </a:rPr>
              <a:t>can use various types of phrases and clauses to convey meaning and add variety </a:t>
            </a:r>
            <a:r>
              <a:rPr lang="en-US" sz="1600" i="0" dirty="0" smtClean="0">
                <a:latin typeface="Marker Felt"/>
                <a:cs typeface="Marker Felt"/>
              </a:rPr>
              <a:t>and interest </a:t>
            </a:r>
            <a:r>
              <a:rPr lang="en-US" sz="1600" i="0" dirty="0">
                <a:latin typeface="Marker Felt"/>
                <a:cs typeface="Marker Felt"/>
              </a:rPr>
              <a:t>to my </a:t>
            </a:r>
            <a:r>
              <a:rPr lang="en-US" sz="1600" i="0" dirty="0" smtClean="0">
                <a:latin typeface="Marker Felt"/>
                <a:cs typeface="Marker Felt"/>
              </a:rPr>
              <a:t>writing</a:t>
            </a:r>
            <a:endParaRPr lang="en-US" sz="1600" i="0" dirty="0">
              <a:latin typeface="Marker Felt"/>
              <a:cs typeface="Marker Felt"/>
            </a:endParaRPr>
          </a:p>
          <a:p>
            <a:endParaRPr lang="en-US" sz="1600" i="0" dirty="0">
              <a:latin typeface="Marker Felt"/>
              <a:cs typeface="Marker Fel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i="0" dirty="0" smtClean="0">
                <a:latin typeface="Marker Felt"/>
                <a:cs typeface="Marker Felt"/>
              </a:rPr>
              <a:t>L 2a </a:t>
            </a:r>
            <a:r>
              <a:rPr lang="en-US" sz="1600" i="0" dirty="0">
                <a:latin typeface="Marker Felt"/>
                <a:cs typeface="Marker Felt"/>
              </a:rPr>
              <a:t>I can use a semicolon to link two or more related independent clauses</a:t>
            </a:r>
            <a:endParaRPr sz="1600" i="0" dirty="0">
              <a:latin typeface="Marker Felt"/>
              <a:cs typeface="Marker Felt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0" y="-171449"/>
            <a:ext cx="8686800" cy="914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400" dirty="0"/>
              <a:t>BF: </a:t>
            </a:r>
            <a:r>
              <a:rPr lang="en-US" sz="4400" dirty="0" smtClean="0"/>
              <a:t>Sentence Structure #1</a:t>
            </a:r>
            <a:endParaRPr lang="en" sz="4400" dirty="0"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-228600" y="666750"/>
            <a:ext cx="9144000" cy="42589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47700" indent="-457200">
              <a:buFont typeface="+mj-lt"/>
              <a:buAutoNum type="arabicPeriod"/>
            </a:pPr>
            <a:r>
              <a:rPr lang="en-US" sz="2200" dirty="0" smtClean="0"/>
              <a:t>What is a simple sentence?</a:t>
            </a:r>
          </a:p>
          <a:p>
            <a:pPr marL="647700" indent="-457200">
              <a:buFont typeface="+mj-lt"/>
              <a:buAutoNum type="arabicPeriod"/>
            </a:pPr>
            <a:r>
              <a:rPr lang="en-US" sz="2200" dirty="0" smtClean="0"/>
              <a:t>What is a compound sentence?</a:t>
            </a:r>
          </a:p>
          <a:p>
            <a:pPr marL="647700" indent="-457200">
              <a:buFont typeface="+mj-lt"/>
              <a:buAutoNum type="arabicPeriod"/>
            </a:pPr>
            <a:r>
              <a:rPr lang="en-US" sz="2200" dirty="0" smtClean="0"/>
              <a:t>What is a complex sentence?</a:t>
            </a:r>
          </a:p>
          <a:p>
            <a:pPr marL="647700" indent="-457200">
              <a:buFont typeface="+mj-lt"/>
              <a:buAutoNum type="arabicPeriod"/>
            </a:pPr>
            <a:r>
              <a:rPr lang="en-US" sz="2200" dirty="0" smtClean="0"/>
              <a:t>What is a compound-complex sentence?</a:t>
            </a:r>
          </a:p>
          <a:p>
            <a:pPr marL="647700" indent="-457200">
              <a:buFont typeface="+mj-lt"/>
              <a:buAutoNum type="arabicPeriod"/>
            </a:pPr>
            <a:r>
              <a:rPr lang="en-US" sz="2200" dirty="0" smtClean="0"/>
              <a:t>Identify the following sentences as simple, compound, complex, compound-complex &amp; underline the simple subject 1x and simple predicate 2x:</a:t>
            </a:r>
          </a:p>
          <a:p>
            <a:pPr marL="1047750" lvl="1" indent="-457200">
              <a:buFont typeface="+mj-lt"/>
              <a:buAutoNum type="alphaLcParenR"/>
            </a:pPr>
            <a:r>
              <a:rPr lang="en-US" sz="1800" dirty="0" smtClean="0"/>
              <a:t>After the sun set, Alex and Lizzie walked hand-in-hand down the beach.</a:t>
            </a:r>
          </a:p>
          <a:p>
            <a:pPr marL="1047750" lvl="1" indent="-457200">
              <a:buFont typeface="+mj-lt"/>
              <a:buAutoNum type="alphaLcParenR"/>
            </a:pPr>
            <a:r>
              <a:rPr lang="en-US" sz="1800" dirty="0" smtClean="0"/>
              <a:t>Alex and Lizzie walked down the beach, and they continued to enjoy each other’s company.</a:t>
            </a:r>
          </a:p>
          <a:p>
            <a:pPr marL="1047750" lvl="1" indent="-457200">
              <a:buFont typeface="+mj-lt"/>
              <a:buAutoNum type="alphaLcParenR"/>
            </a:pPr>
            <a:r>
              <a:rPr lang="en-US" sz="1800" dirty="0" smtClean="0"/>
              <a:t>Walking down the beach </a:t>
            </a:r>
            <a:r>
              <a:rPr lang="en-US" sz="1800" dirty="0" smtClean="0"/>
              <a:t>relaxed Alex </a:t>
            </a:r>
            <a:r>
              <a:rPr lang="en-US" sz="1800" smtClean="0"/>
              <a:t>and Lizzie.</a:t>
            </a:r>
            <a:endParaRPr lang="en-US" sz="1800" dirty="0" smtClean="0"/>
          </a:p>
          <a:p>
            <a:pPr marL="1047750" lvl="1" indent="-457200">
              <a:buFont typeface="+mj-lt"/>
              <a:buAutoNum type="alphaLcParenR"/>
            </a:pPr>
            <a:r>
              <a:rPr lang="en-US" sz="1800" dirty="0" smtClean="0"/>
              <a:t>As last night’s game ended, the bases were loaded, and Bob hit a grand slam.</a:t>
            </a:r>
          </a:p>
          <a:p>
            <a:pPr marL="1047750" lvl="1" indent="-457200">
              <a:buFont typeface="+mj-lt"/>
              <a:buAutoNum type="alphaLcParenR"/>
            </a:pPr>
            <a:endParaRPr lang="en-US" sz="1800" dirty="0"/>
          </a:p>
        </p:txBody>
      </p:sp>
      <p:sp>
        <p:nvSpPr>
          <p:cNvPr id="112" name="Shape 112"/>
          <p:cNvSpPr/>
          <p:nvPr/>
        </p:nvSpPr>
        <p:spPr>
          <a:xfrm>
            <a:off x="7263925" y="133350"/>
            <a:ext cx="1880075" cy="1044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8229600" y="1047750"/>
            <a:ext cx="800374" cy="387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14300" lvl="0" indent="0" rtl="0">
              <a:buClr>
                <a:schemeClr val="dk2"/>
              </a:buClr>
              <a:buSzPct val="100000"/>
            </a:pPr>
            <a:r>
              <a:rPr lang="en" sz="1600" dirty="0" smtClean="0"/>
              <a:t>  </a:t>
            </a:r>
            <a:endParaRPr lang="en" sz="16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130</Words>
  <Application>Microsoft Macintosh PowerPoint</Application>
  <PresentationFormat>On-screen Show (16:9)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sketched</vt:lpstr>
      <vt:lpstr>Brain Flexor: Sentence Structure #1</vt:lpstr>
      <vt:lpstr>BF: Sentence Structure #1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Flexor: Detail #1</dc:title>
  <dc:creator>Theresa Bowman</dc:creator>
  <cp:lastModifiedBy>Theresa Bowman</cp:lastModifiedBy>
  <cp:revision>29</cp:revision>
  <dcterms:modified xsi:type="dcterms:W3CDTF">2015-10-21T00:43:15Z</dcterms:modified>
</cp:coreProperties>
</file>