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56" r:id="rId11"/>
    <p:sldId id="257" r:id="rId12"/>
    <p:sldId id="268" r:id="rId13"/>
    <p:sldId id="258" r:id="rId14"/>
    <p:sldId id="281" r:id="rId15"/>
    <p:sldId id="285" r:id="rId16"/>
    <p:sldId id="286" r:id="rId17"/>
    <p:sldId id="287" r:id="rId18"/>
    <p:sldId id="272" r:id="rId19"/>
    <p:sldId id="276" r:id="rId20"/>
    <p:sldId id="273" r:id="rId21"/>
    <p:sldId id="274" r:id="rId22"/>
    <p:sldId id="277" r:id="rId23"/>
    <p:sldId id="275" r:id="rId24"/>
    <p:sldId id="278" r:id="rId25"/>
    <p:sldId id="280" r:id="rId26"/>
    <p:sldId id="283" r:id="rId27"/>
    <p:sldId id="284" r:id="rId28"/>
    <p:sldId id="282" r:id="rId29"/>
    <p:sldId id="27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328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D278-C92F-47BE-85FD-02E34616A762}" type="datetimeFigureOut">
              <a:rPr lang="en-US" smtClean="0"/>
              <a:pPr/>
              <a:t>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6A63-809C-407F-AA57-F2079D9F15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3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D278-C92F-47BE-85FD-02E34616A762}" type="datetimeFigureOut">
              <a:rPr lang="en-US" smtClean="0"/>
              <a:pPr/>
              <a:t>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6A63-809C-407F-AA57-F2079D9F15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4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D278-C92F-47BE-85FD-02E34616A762}" type="datetimeFigureOut">
              <a:rPr lang="en-US" smtClean="0"/>
              <a:pPr/>
              <a:t>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6A63-809C-407F-AA57-F2079D9F15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2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D278-C92F-47BE-85FD-02E34616A762}" type="datetimeFigureOut">
              <a:rPr lang="en-US" smtClean="0"/>
              <a:pPr/>
              <a:t>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6A63-809C-407F-AA57-F2079D9F15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5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D278-C92F-47BE-85FD-02E34616A762}" type="datetimeFigureOut">
              <a:rPr lang="en-US" smtClean="0"/>
              <a:pPr/>
              <a:t>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6A63-809C-407F-AA57-F2079D9F15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86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D278-C92F-47BE-85FD-02E34616A762}" type="datetimeFigureOut">
              <a:rPr lang="en-US" smtClean="0"/>
              <a:pPr/>
              <a:t>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6A63-809C-407F-AA57-F2079D9F15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9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D278-C92F-47BE-85FD-02E34616A762}" type="datetimeFigureOut">
              <a:rPr lang="en-US" smtClean="0"/>
              <a:pPr/>
              <a:t>1/4/15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6A63-809C-407F-AA57-F2079D9F15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5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D278-C92F-47BE-85FD-02E34616A762}" type="datetimeFigureOut">
              <a:rPr lang="en-US" smtClean="0"/>
              <a:pPr/>
              <a:t>1/4/15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6A63-809C-407F-AA57-F2079D9F15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3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D278-C92F-47BE-85FD-02E34616A762}" type="datetimeFigureOut">
              <a:rPr lang="en-US" smtClean="0"/>
              <a:pPr/>
              <a:t>1/4/15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6A63-809C-407F-AA57-F2079D9F15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1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D278-C92F-47BE-85FD-02E34616A762}" type="datetimeFigureOut">
              <a:rPr lang="en-US" smtClean="0"/>
              <a:pPr/>
              <a:t>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6A63-809C-407F-AA57-F2079D9F15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6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D278-C92F-47BE-85FD-02E34616A762}" type="datetimeFigureOut">
              <a:rPr lang="en-US" smtClean="0"/>
              <a:pPr/>
              <a:t>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6A63-809C-407F-AA57-F2079D9F15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7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3000"/>
            <a:duotone>
              <a:schemeClr val="bg1">
                <a:tint val="95000"/>
              </a:schemeClr>
              <a:schemeClr val="bg1">
                <a:shade val="2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hotocopy trans="92000"/>
                    </a14:imgEffect>
                    <a14:imgEffect>
                      <a14:colorTemperature colorTemp="11250"/>
                    </a14:imgEffect>
                    <a14:imgEffect>
                      <a14:saturation sat="1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9D278-C92F-47BE-85FD-02E34616A762}" type="datetimeFigureOut">
              <a:rPr lang="en-US" smtClean="0"/>
              <a:pPr/>
              <a:t>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86A63-809C-407F-AA57-F2079D9F15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838200"/>
            <a:ext cx="838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b="1" dirty="0" smtClean="0">
              <a:latin typeface="Lucida Handwriting" pitchFamily="66" charset="0"/>
            </a:endParaRPr>
          </a:p>
          <a:p>
            <a:pPr algn="ctr"/>
            <a:endParaRPr lang="en-US" sz="6000" b="1" dirty="0">
              <a:latin typeface="Lucida Handwriting" pitchFamily="66" charset="0"/>
            </a:endParaRPr>
          </a:p>
          <a:p>
            <a:pPr algn="ctr"/>
            <a:r>
              <a:rPr lang="en-US" sz="6000" b="1" dirty="0" smtClean="0">
                <a:latin typeface="Lucida Handwriting" pitchFamily="66" charset="0"/>
              </a:rPr>
              <a:t>Elements of Voice</a:t>
            </a:r>
            <a:endParaRPr lang="en-US" sz="2000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unted_ho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During the whole of a dull, dark, and dreary day in the winter of the year, when the clouds hung oppressively low in the heavens, I found myself, as shades of the evening drew on, within view of the decrepit haunted house. I know not how it was –but, with the first glimpse of the building, a sense of insufferable gloom pervaded my spirit. I looked upon the scene before me –upon the forsaken house, and the desolate landscape—upon the black walls—upon the vacant eye-like windows—upon the decayed trees– with an utter depression of the soul and pondered on the bitterness of life.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adapted from Fall of the House of Usher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				by Edgar Allan Poe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701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What words would you use to describe the next slide?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_Ford_Plantation_Cherry_Hill_Home_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Let’s review.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what is </a:t>
            </a:r>
            <a:r>
              <a:rPr lang="en-US" u="sng" dirty="0" smtClean="0">
                <a:latin typeface="Berlin Sans FB" pitchFamily="34" charset="0"/>
              </a:rPr>
              <a:t>DICTION</a:t>
            </a:r>
            <a:r>
              <a:rPr lang="en-US" dirty="0" smtClean="0"/>
              <a:t> and what does it do?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/>
              <a:t> author’s word choice</a:t>
            </a:r>
          </a:p>
          <a:p>
            <a:pPr lvl="1"/>
            <a:r>
              <a:rPr lang="en-US" dirty="0" smtClean="0"/>
              <a:t> brings the reader into the scene</a:t>
            </a:r>
          </a:p>
          <a:p>
            <a:pPr lvl="1"/>
            <a:r>
              <a:rPr lang="en-US" dirty="0" smtClean="0"/>
              <a:t> defines the topic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subject</a:t>
            </a:r>
            <a:r>
              <a:rPr lang="en-US" dirty="0" smtClean="0"/>
              <a:t>)</a:t>
            </a:r>
            <a:r>
              <a:rPr lang="en-US" i="1" dirty="0" smtClean="0"/>
              <a:t> ,</a:t>
            </a:r>
            <a:r>
              <a:rPr lang="en-US" dirty="0" smtClean="0"/>
              <a:t> occasion (</a:t>
            </a:r>
            <a:r>
              <a:rPr lang="en-US" i="1" dirty="0" smtClean="0"/>
              <a:t>reason</a:t>
            </a:r>
            <a:r>
              <a:rPr lang="en-US" dirty="0" smtClean="0"/>
              <a:t>), and    purpose (</a:t>
            </a:r>
            <a:r>
              <a:rPr lang="en-US" i="1" dirty="0" smtClean="0"/>
              <a:t>why</a:t>
            </a:r>
            <a:r>
              <a:rPr lang="en-US" dirty="0" smtClean="0"/>
              <a:t>) -  of writing</a:t>
            </a:r>
          </a:p>
          <a:p>
            <a:pPr lvl="1"/>
            <a:r>
              <a:rPr lang="en-US" dirty="0" smtClean="0"/>
              <a:t> impacts originality in writing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889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Detail</a:t>
            </a:r>
            <a:r>
              <a:rPr lang="en-US" dirty="0"/>
              <a:t> (facts, observations, and incidents) is used to develop a topic, shaping and seasoning voice.</a:t>
            </a:r>
          </a:p>
          <a:p>
            <a:r>
              <a:rPr lang="en-US" dirty="0"/>
              <a:t>Specific details refer to fewer things than general descriptions, thereby creating a precise mental picture.  </a:t>
            </a:r>
            <a:endParaRPr lang="en-US" dirty="0" smtClean="0"/>
          </a:p>
          <a:p>
            <a:r>
              <a:rPr lang="en-US" dirty="0" smtClean="0"/>
              <a:t>Detail </a:t>
            </a:r>
            <a:r>
              <a:rPr lang="en-US" dirty="0"/>
              <a:t>brings life and color to description, focusing the reader’s attention and bringing the reader into the scene.  </a:t>
            </a:r>
            <a:endParaRPr lang="en-US" dirty="0" smtClean="0"/>
          </a:p>
          <a:p>
            <a:r>
              <a:rPr lang="en-US" dirty="0" smtClean="0"/>
              <a:t>Because </a:t>
            </a:r>
            <a:r>
              <a:rPr lang="en-US" dirty="0"/>
              <a:t>detail encourages readers to participate in the text, use of detail influences reader’s views of the topic, the settings, the narrator, and the author.  </a:t>
            </a:r>
            <a:endParaRPr lang="en-US" dirty="0" smtClean="0"/>
          </a:p>
          <a:p>
            <a:r>
              <a:rPr lang="en-US" dirty="0" smtClean="0"/>
              <a:t>Detail </a:t>
            </a:r>
            <a:r>
              <a:rPr lang="en-US" dirty="0"/>
              <a:t>shapes reader attitude by focusing attention: the more specific the detail, the greater the focus on the object described.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0747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Detail makes an abstraction concrete, particular, and unmistakable, giving the abstraction form. 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when Orwell describes an elephant attack, the attack comes alive through the elephant’s specific violent actions.  </a:t>
            </a:r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directing readers’ attention to particulars, detail connects abstraction to their lives: to specifics they can imagine, have participated in, or understand vicariously.  </a:t>
            </a:r>
            <a:endParaRPr lang="en-US" dirty="0" smtClean="0"/>
          </a:p>
          <a:p>
            <a:r>
              <a:rPr lang="en-US" dirty="0" smtClean="0"/>
              <a:t>Detail </a:t>
            </a:r>
            <a:r>
              <a:rPr lang="en-US" dirty="0"/>
              <a:t>focuses description and prepares readers to join the action. 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a result, readers can respond with conviction to the impact of the writer’s voice.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890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Detail can also state by understatement, by a </a:t>
            </a:r>
            <a:r>
              <a:rPr lang="en-US" i="1" dirty="0"/>
              <a:t>lack</a:t>
            </a:r>
            <a:r>
              <a:rPr lang="en-US" dirty="0"/>
              <a:t> of detail. 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absence of specific details, for example, may be in sharp contrast to the intensity of a character’s pain. 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this case, elaborate, descriptive detail could turn the pain into sentimentality.  </a:t>
            </a:r>
            <a:endParaRPr lang="en-US" dirty="0" smtClean="0"/>
          </a:p>
          <a:p>
            <a:r>
              <a:rPr lang="en-US" dirty="0" smtClean="0"/>
              <a:t>Good </a:t>
            </a:r>
            <a:r>
              <a:rPr lang="en-US" dirty="0"/>
              <a:t>writers choose detail with care, selecting those details which add meaning and avoiding those that trivialize or detract.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04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VOICE in WRITING</a:t>
            </a:r>
            <a:r>
              <a:rPr lang="en-US" sz="2400" dirty="0" smtClean="0"/>
              <a:t> is created through the use of </a:t>
            </a:r>
          </a:p>
          <a:p>
            <a:pPr algn="ctr"/>
            <a:r>
              <a:rPr lang="en-US" sz="2400" u="sng" dirty="0" smtClean="0"/>
              <a:t>DICTION</a:t>
            </a:r>
            <a:r>
              <a:rPr lang="en-US" sz="2400" dirty="0" smtClean="0"/>
              <a:t>, </a:t>
            </a:r>
            <a:r>
              <a:rPr lang="en-US" sz="2400" u="sng" dirty="0" smtClean="0"/>
              <a:t>DETAI</a:t>
            </a:r>
            <a:r>
              <a:rPr lang="en-US" sz="2400" dirty="0" smtClean="0"/>
              <a:t>L, </a:t>
            </a:r>
            <a:r>
              <a:rPr lang="en-US" sz="2400" b="1" u="sng" dirty="0" smtClean="0">
                <a:solidFill>
                  <a:srgbClr val="C00000"/>
                </a:solidFill>
              </a:rPr>
              <a:t>IMAGERY</a:t>
            </a:r>
            <a:r>
              <a:rPr lang="en-US" sz="2400" dirty="0" smtClean="0"/>
              <a:t>, </a:t>
            </a:r>
            <a:r>
              <a:rPr lang="en-US" sz="2400" u="sng" dirty="0" smtClean="0"/>
              <a:t>SYNTAX</a:t>
            </a:r>
            <a:r>
              <a:rPr lang="en-US" sz="2400" dirty="0" smtClean="0"/>
              <a:t>, and </a:t>
            </a:r>
            <a:r>
              <a:rPr lang="en-US" sz="2400" u="sng" dirty="0" smtClean="0"/>
              <a:t>TONE.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latin typeface="Berlin Sans FB" pitchFamily="34" charset="0"/>
              </a:rPr>
              <a:t>IMAGERY</a:t>
            </a:r>
            <a:r>
              <a:rPr lang="en-US" sz="2400" dirty="0" smtClean="0">
                <a:solidFill>
                  <a:srgbClr val="C00000"/>
                </a:solidFill>
                <a:latin typeface="Berlin Sans FB" pitchFamily="34" charset="0"/>
              </a:rPr>
              <a:t> is the verbal representation of all five senses</a:t>
            </a:r>
            <a:r>
              <a:rPr lang="en-US" sz="2400" dirty="0" smtClean="0">
                <a:latin typeface="Berlin Sans FB" pitchFamily="34" charset="0"/>
              </a:rPr>
              <a:t>: </a:t>
            </a:r>
            <a:endParaRPr lang="en-US" sz="2400" dirty="0">
              <a:latin typeface="Berlin Sans FB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981200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SIGHT</a:t>
            </a:r>
            <a:r>
              <a:rPr lang="en-US" sz="2000" dirty="0" smtClean="0"/>
              <a:t>: visual imagery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97180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SOUND</a:t>
            </a:r>
            <a:r>
              <a:rPr lang="en-US" sz="2000" dirty="0" smtClean="0"/>
              <a:t>: auditory imagery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39624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TOUCH: </a:t>
            </a:r>
            <a:r>
              <a:rPr lang="en-US" sz="2000" dirty="0" smtClean="0"/>
              <a:t>tactile imagery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4876800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TASTE</a:t>
            </a:r>
            <a:r>
              <a:rPr lang="en-US" sz="2000" dirty="0" smtClean="0"/>
              <a:t>: gustatory imagery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586740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SMELL</a:t>
            </a:r>
            <a:r>
              <a:rPr lang="en-US" sz="2000" dirty="0" smtClean="0"/>
              <a:t>: olfactory imagery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22860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sky looked like the untouched canvas of an artist.</a:t>
            </a:r>
          </a:p>
          <a:p>
            <a:r>
              <a:rPr lang="en-US" dirty="0" smtClean="0"/>
              <a:t>The fighter jet swooped down like an eagle after its prey.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32766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eerie silence was shattered by her scream.</a:t>
            </a:r>
          </a:p>
          <a:p>
            <a:r>
              <a:rPr lang="en-US" dirty="0" smtClean="0"/>
              <a:t>He could hear the footsteps of doom nearing.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0" y="42672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 could never escape from the iron grip of desire.</a:t>
            </a:r>
          </a:p>
          <a:p>
            <a:r>
              <a:rPr lang="en-US" dirty="0" smtClean="0"/>
              <a:t>The lake shivered with the touch of the wind.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33600" y="51816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taste of that first defeat was bitter indeed.</a:t>
            </a:r>
          </a:p>
          <a:p>
            <a:r>
              <a:rPr lang="en-US" dirty="0" smtClean="0"/>
              <a:t>The salty taste of tears was a constant reminder of her loss.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90800" y="6211669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She was a breath of fresh air.</a:t>
            </a:r>
          </a:p>
          <a:p>
            <a:r>
              <a:rPr lang="en-US" dirty="0" smtClean="0"/>
              <a:t>The smell of freshly baked chocolate chips cookies filled the air.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164134"/>
            <a:ext cx="8839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During the whole of a dull, dark, and dreary day in the winter of the year, when the clouds hung oppressively low in the heavens, I found myself, as shades of the evening drew on, within view of the decrepit haunted house. I know not how it was –but, with the first glimpse of the building, a sense of insufferable gloom pervaded my spirit. I looked upon the scene before me –upon the forsaken house, and the desolate landscape—upon the black walls—upon the vacant eye-like windows—upon the decayed trees– with an utter depression of the soul and pondered on the bitterness of life.</a:t>
            </a:r>
          </a:p>
          <a:p>
            <a:r>
              <a:rPr lang="en-US" sz="2800" dirty="0" smtClean="0"/>
              <a:t>		adapted from Fall of the House of Usher</a:t>
            </a:r>
          </a:p>
          <a:p>
            <a:r>
              <a:rPr lang="en-US" sz="2800" dirty="0" smtClean="0"/>
              <a:t>						by Edgar Allan Poe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examples of imagery are in the text below?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Literary Techniques Used to Create VOICE in Writing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9906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Voice is the color and texture of communication – the pitch and timbre of verbalization.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4478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6 different students (3 male, 3 female) will say, </a:t>
            </a:r>
            <a:r>
              <a:rPr lang="en-US" i="1" dirty="0" smtClean="0"/>
              <a:t>“Hello, my name is ______________.”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19812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What differences did you hear in the sound of each voice?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25146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PITCH – high, medium, low (soprano, alto, tenor, bass)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29718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TIMBRE (quality) – raspy, nasal, resonant, shrill, rich, mousy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26670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38100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How does this relate or compare to musical instruments?</a:t>
            </a:r>
          </a:p>
          <a:p>
            <a:r>
              <a:rPr lang="en-US" dirty="0" smtClean="0"/>
              <a:t>                                                      Think about guitars, drums, trumpets, flutes, violins………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34290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VOLUME – soft, medium, loud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47244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VOICE</a:t>
            </a:r>
            <a:r>
              <a:rPr lang="en-US" dirty="0" smtClean="0"/>
              <a:t> is the fingerprint of a person’s language. What do we know about fingerprints?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52578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Understanding voice helps us appreciate the richness of language and understand the deeper meaning of literature.</a:t>
            </a:r>
            <a:r>
              <a:rPr lang="en-US" sz="2400" b="1" dirty="0" smtClean="0"/>
              <a:t> VOICE </a:t>
            </a:r>
            <a:r>
              <a:rPr lang="en-US" sz="2400" dirty="0" smtClean="0"/>
              <a:t>in </a:t>
            </a:r>
            <a:r>
              <a:rPr lang="en-US" sz="2400" b="1" dirty="0" smtClean="0"/>
              <a:t>WRITING</a:t>
            </a:r>
            <a:r>
              <a:rPr lang="en-US" sz="2400" dirty="0" smtClean="0"/>
              <a:t> is created through the use of </a:t>
            </a:r>
            <a:r>
              <a:rPr lang="en-US" sz="2400" u="sng" dirty="0" smtClean="0"/>
              <a:t>DICTION</a:t>
            </a:r>
            <a:r>
              <a:rPr lang="en-US" sz="2400" dirty="0" smtClean="0"/>
              <a:t>, </a:t>
            </a:r>
            <a:r>
              <a:rPr lang="en-US" sz="2400" u="sng" dirty="0" smtClean="0"/>
              <a:t>DETAI</a:t>
            </a:r>
            <a:r>
              <a:rPr lang="en-US" sz="2400" dirty="0" smtClean="0"/>
              <a:t>L, </a:t>
            </a:r>
            <a:r>
              <a:rPr lang="en-US" sz="2400" u="sng" dirty="0" smtClean="0"/>
              <a:t>IMAGERY</a:t>
            </a:r>
            <a:r>
              <a:rPr lang="en-US" sz="2400" dirty="0" smtClean="0"/>
              <a:t>, </a:t>
            </a:r>
            <a:r>
              <a:rPr lang="en-US" sz="2400" u="sng" dirty="0" smtClean="0"/>
              <a:t>SYNTAX</a:t>
            </a:r>
            <a:r>
              <a:rPr lang="en-US" sz="2400" dirty="0" smtClean="0"/>
              <a:t>, and </a:t>
            </a:r>
            <a:r>
              <a:rPr lang="en-US" sz="2400" u="sng" dirty="0" smtClean="0"/>
              <a:t>TONE.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  <p:bldP spid="13" grpId="0"/>
      <p:bldP spid="15" grpId="0"/>
      <p:bldP spid="16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8077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YOU TRY!</a:t>
            </a:r>
          </a:p>
          <a:p>
            <a:pPr algn="ctr"/>
            <a:r>
              <a:rPr lang="en-US" sz="4800" dirty="0" smtClean="0"/>
              <a:t>Write a sentence of imagery for</a:t>
            </a:r>
          </a:p>
          <a:p>
            <a:pPr algn="ctr"/>
            <a:r>
              <a:rPr lang="en-US" sz="4800" dirty="0" smtClean="0"/>
              <a:t>SIGHT</a:t>
            </a:r>
          </a:p>
          <a:p>
            <a:pPr algn="ctr"/>
            <a:r>
              <a:rPr lang="en-US" sz="4800" dirty="0" smtClean="0"/>
              <a:t>SOUND</a:t>
            </a:r>
          </a:p>
          <a:p>
            <a:pPr algn="ctr"/>
            <a:r>
              <a:rPr lang="en-US" sz="4800" dirty="0" smtClean="0"/>
              <a:t>TOUCH</a:t>
            </a:r>
          </a:p>
          <a:p>
            <a:pPr algn="ctr"/>
            <a:r>
              <a:rPr lang="en-US" sz="4800" dirty="0" smtClean="0"/>
              <a:t>TASTE</a:t>
            </a:r>
          </a:p>
          <a:p>
            <a:pPr algn="ctr"/>
            <a:r>
              <a:rPr lang="en-US" sz="4800" dirty="0" smtClean="0"/>
              <a:t>SMELL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5791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Share two examples with your shoulder partner.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VOICE in WRITING</a:t>
            </a:r>
            <a:r>
              <a:rPr lang="en-US" sz="2400" dirty="0" smtClean="0"/>
              <a:t> is created through the use of </a:t>
            </a:r>
          </a:p>
          <a:p>
            <a:pPr algn="ctr"/>
            <a:r>
              <a:rPr lang="en-US" sz="2400" u="sng" dirty="0" smtClean="0"/>
              <a:t>DICTION</a:t>
            </a:r>
            <a:r>
              <a:rPr lang="en-US" sz="2400" dirty="0" smtClean="0"/>
              <a:t>, </a:t>
            </a:r>
            <a:r>
              <a:rPr lang="en-US" sz="2400" u="sng" dirty="0" smtClean="0"/>
              <a:t>DETAI</a:t>
            </a:r>
            <a:r>
              <a:rPr lang="en-US" sz="2400" dirty="0" smtClean="0"/>
              <a:t>L, </a:t>
            </a:r>
            <a:r>
              <a:rPr lang="en-US" sz="2400" u="sng" dirty="0" smtClean="0"/>
              <a:t>IMAGERY</a:t>
            </a:r>
            <a:r>
              <a:rPr lang="en-US" sz="2400" dirty="0" smtClean="0"/>
              <a:t>, </a:t>
            </a:r>
            <a:r>
              <a:rPr lang="en-US" sz="2400" b="1" u="sng" dirty="0" smtClean="0">
                <a:solidFill>
                  <a:srgbClr val="C00000"/>
                </a:solidFill>
              </a:rPr>
              <a:t>SYNTAX</a:t>
            </a:r>
            <a:r>
              <a:rPr lang="en-US" sz="2400" dirty="0" smtClean="0"/>
              <a:t>, and </a:t>
            </a:r>
            <a:r>
              <a:rPr lang="en-US" sz="2400" u="sng" dirty="0" smtClean="0"/>
              <a:t>TONE</a:t>
            </a:r>
            <a:r>
              <a:rPr lang="en-US" u="sng" dirty="0" smtClean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6764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C00000"/>
                </a:solidFill>
                <a:latin typeface="Berlin Sans FB" pitchFamily="34" charset="0"/>
              </a:rPr>
              <a:t>SYNTAX</a:t>
            </a:r>
            <a:r>
              <a:rPr lang="en-US" sz="2800" dirty="0" smtClean="0">
                <a:solidFill>
                  <a:srgbClr val="C00000"/>
                </a:solidFill>
                <a:latin typeface="Berlin Sans FB" pitchFamily="34" charset="0"/>
              </a:rPr>
              <a:t> </a:t>
            </a:r>
            <a:r>
              <a:rPr lang="en-US" sz="2500" dirty="0" smtClean="0">
                <a:solidFill>
                  <a:srgbClr val="C00000"/>
                </a:solidFill>
                <a:latin typeface="Berlin Sans FB" pitchFamily="34" charset="0"/>
              </a:rPr>
              <a:t>refers to the way words are arranged within sentences</a:t>
            </a:r>
            <a:r>
              <a:rPr lang="en-US" sz="2500" dirty="0" smtClean="0">
                <a:latin typeface="Berlin Sans FB" pitchFamily="34" charset="0"/>
              </a:rPr>
              <a:t>. </a:t>
            </a:r>
            <a:endParaRPr lang="en-US" sz="2500" dirty="0">
              <a:latin typeface="Berlin Sans FB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466945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Syntax encompasses changes and variety in: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1242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Berlin Sans FB" pitchFamily="34" charset="0"/>
              </a:rPr>
              <a:t>WORD ORDER</a:t>
            </a:r>
            <a:endParaRPr lang="en-US" b="1" dirty="0">
              <a:solidFill>
                <a:schemeClr val="accent2"/>
              </a:solidFill>
              <a:latin typeface="Berlin Sans FB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038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Berlin Sans FB" pitchFamily="34" charset="0"/>
              </a:rPr>
              <a:t>SENTENCE </a:t>
            </a:r>
            <a:r>
              <a:rPr lang="en-US" b="1" dirty="0" smtClean="0">
                <a:solidFill>
                  <a:schemeClr val="accent2"/>
                </a:solidFill>
                <a:latin typeface="Berlin Sans FB" pitchFamily="34" charset="0"/>
              </a:rPr>
              <a:t>LENGTH (Types of Sentences &amp; Fragments for Effect)</a:t>
            </a:r>
            <a:endParaRPr lang="en-US" b="1" dirty="0">
              <a:solidFill>
                <a:schemeClr val="accent2"/>
              </a:solidFill>
              <a:latin typeface="Berlin Sans FB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8006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Berlin Sans FB" pitchFamily="34" charset="0"/>
              </a:rPr>
              <a:t>SENTENCE FOCUS</a:t>
            </a:r>
            <a:endParaRPr lang="en-US" b="1" dirty="0">
              <a:solidFill>
                <a:schemeClr val="accent2"/>
              </a:solidFill>
              <a:latin typeface="Berlin Sans FB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34290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Traditional grammatical </a:t>
            </a:r>
            <a:r>
              <a:rPr lang="en-US" dirty="0" smtClean="0"/>
              <a:t>structure (natural)    </a:t>
            </a:r>
            <a:r>
              <a:rPr lang="en-US" dirty="0" smtClean="0"/>
              <a:t>vs.     non-traditional grammatical </a:t>
            </a:r>
            <a:r>
              <a:rPr lang="en-US" dirty="0" smtClean="0"/>
              <a:t>structure (inverted)</a:t>
            </a:r>
            <a:endParaRPr lang="en-US" dirty="0" smtClean="0"/>
          </a:p>
          <a:p>
            <a:r>
              <a:rPr lang="en-US" dirty="0" smtClean="0"/>
              <a:t>               I am hungry                           vs.                      Hungry am I.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4343400"/>
            <a:ext cx="815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     vs.    Medium    vs.    Short    vs.    Very Short    vs.    One Word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" y="5181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Placement of the main idea – </a:t>
            </a:r>
            <a:r>
              <a:rPr lang="en-US" dirty="0" smtClean="0"/>
              <a:t>beginning (loose) </a:t>
            </a:r>
            <a:r>
              <a:rPr lang="en-US" dirty="0" smtClean="0"/>
              <a:t>or </a:t>
            </a:r>
            <a:r>
              <a:rPr lang="en-US" dirty="0" smtClean="0"/>
              <a:t>end (periodic) </a:t>
            </a:r>
            <a:r>
              <a:rPr lang="en-US" dirty="0" smtClean="0"/>
              <a:t>and Repetition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5638800"/>
            <a:ext cx="441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Berlin Sans FB" pitchFamily="34" charset="0"/>
              </a:rPr>
              <a:t>PUNCTUATION</a:t>
            </a:r>
            <a:endParaRPr lang="en-US" b="1" dirty="0">
              <a:solidFill>
                <a:schemeClr val="accent2"/>
              </a:solidFill>
              <a:latin typeface="Berlin Sans FB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60198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Used to reinforce meaning, construct effect, and express the writer’s </a:t>
            </a:r>
            <a:r>
              <a:rPr lang="en-US" dirty="0" smtClean="0"/>
              <a:t>voice</a:t>
            </a:r>
          </a:p>
          <a:p>
            <a:r>
              <a:rPr lang="en-US" dirty="0" smtClean="0"/>
              <a:t>-especially dashes, colons, and semicolons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11" grpId="0"/>
      <p:bldP spid="12" grpId="0"/>
      <p:bldP spid="14" grpId="0"/>
      <p:bldP spid="15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057400"/>
            <a:ext cx="777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During the whole of a dull, dark, and dreary day in the winter of the year, when the clouds hung oppressively low in the heavens, I found myself, as shades of the evening drew on, within view of the decrepit haunted house. I know not how it was –but, with the first glimpse of the building, a sense of insufferable gloom pervaded my spirit. I looked upon the scene before me –upon the forsaken house, and the desolate landscape—upon the black walls—upon the vacant eye-like windows—upon the decayed trees– with an utter depression of the soul and pondered on the bitterness of life.</a:t>
            </a:r>
          </a:p>
          <a:p>
            <a:r>
              <a:rPr lang="en-US" sz="2400" dirty="0" smtClean="0"/>
              <a:t>		adapted from Fall of the House of Usher</a:t>
            </a:r>
          </a:p>
          <a:p>
            <a:r>
              <a:rPr lang="en-US" sz="2400" dirty="0" smtClean="0"/>
              <a:t>					by Edgar Allan Poe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4572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Analyze syntax  - sentence word order, length, focus, and punctuation – in the passage below: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04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VOICE in WRITING</a:t>
            </a:r>
            <a:r>
              <a:rPr lang="en-US" sz="2400" dirty="0" smtClean="0"/>
              <a:t> is created through the use of </a:t>
            </a:r>
          </a:p>
          <a:p>
            <a:pPr algn="ctr"/>
            <a:r>
              <a:rPr lang="en-US" sz="2400" u="sng" dirty="0" smtClean="0"/>
              <a:t>DICTION</a:t>
            </a:r>
            <a:r>
              <a:rPr lang="en-US" sz="2400" dirty="0" smtClean="0"/>
              <a:t>, </a:t>
            </a:r>
            <a:r>
              <a:rPr lang="en-US" sz="2400" u="sng" dirty="0" smtClean="0"/>
              <a:t>DETAI</a:t>
            </a:r>
            <a:r>
              <a:rPr lang="en-US" sz="2400" dirty="0" smtClean="0"/>
              <a:t>L, </a:t>
            </a:r>
            <a:r>
              <a:rPr lang="en-US" sz="2400" u="sng" dirty="0" smtClean="0"/>
              <a:t>IMAGERY</a:t>
            </a:r>
            <a:r>
              <a:rPr lang="en-US" sz="2400" dirty="0" smtClean="0"/>
              <a:t>, </a:t>
            </a:r>
            <a:r>
              <a:rPr lang="en-US" sz="2400" u="sng" dirty="0" smtClean="0"/>
              <a:t>SYNTAX</a:t>
            </a:r>
            <a:r>
              <a:rPr lang="en-US" sz="2400" dirty="0" smtClean="0"/>
              <a:t>, and </a:t>
            </a:r>
            <a:r>
              <a:rPr lang="en-US" sz="2400" b="1" u="sng" dirty="0" smtClean="0">
                <a:solidFill>
                  <a:srgbClr val="C00000"/>
                </a:solidFill>
              </a:rPr>
              <a:t>TONE</a:t>
            </a:r>
            <a:r>
              <a:rPr lang="en-US" sz="2400" u="sng" dirty="0" smtClean="0"/>
              <a:t>.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524000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accent2"/>
                </a:solidFill>
                <a:latin typeface="Berlin Sans FB" pitchFamily="34" charset="0"/>
              </a:rPr>
              <a:t>TONE</a:t>
            </a:r>
            <a:r>
              <a:rPr lang="en-US" sz="2800" dirty="0" smtClean="0">
                <a:solidFill>
                  <a:schemeClr val="accent2"/>
                </a:solidFill>
                <a:latin typeface="Berlin Sans FB" pitchFamily="34" charset="0"/>
              </a:rPr>
              <a:t> is the expression of attitude. </a:t>
            </a:r>
          </a:p>
          <a:p>
            <a:r>
              <a:rPr lang="en-US" sz="2800" dirty="0" smtClean="0">
                <a:solidFill>
                  <a:schemeClr val="accent2"/>
                </a:solidFill>
                <a:latin typeface="Berlin Sans FB" pitchFamily="34" charset="0"/>
              </a:rPr>
              <a:t>It is the writer’s (or narrator’s) implied attitude toward his subject and audience.</a:t>
            </a:r>
            <a:endParaRPr lang="en-US" sz="2800" dirty="0">
              <a:solidFill>
                <a:schemeClr val="accent2"/>
              </a:solidFill>
              <a:latin typeface="Berlin Sans FB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124200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writer creates tone by selection (diction) and arrangement (syntax) of words, and by purposeful use of details and images. The reader perceives tone by examining these elements.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05000"/>
            <a:ext cx="807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During the whole of a dull, dark, and dreary day in the winter of the year, when the clouds hung oppressively low in the heavens, I found myself, as shades of the evening drew on, within view of the decrepit haunted house. I know not how it was –but, with the first glimpse of the building, a sense of insufferable gloom pervaded my spirit. I looked upon the scene before me –upon the forsaken house, and the desolate landscape—upon the black walls—upon the vacant eye-like windows—upon the decayed trees– with an utter depression of the soul and pondered on the bitterness of life.</a:t>
            </a:r>
          </a:p>
          <a:p>
            <a:r>
              <a:rPr lang="en-US" sz="2400" dirty="0" smtClean="0"/>
              <a:t>		adapted from Fall of the House of Usher</a:t>
            </a:r>
          </a:p>
          <a:p>
            <a:r>
              <a:rPr lang="en-US" sz="2400" dirty="0" smtClean="0"/>
              <a:t>						by Edgar Allan Poe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286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is the speaker’s attitude toward life in the passage below?  What images and diction  support your position?  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SUMMARY</a:t>
            </a:r>
          </a:p>
          <a:p>
            <a:pPr algn="ctr"/>
            <a:endParaRPr lang="en-US" sz="1400" dirty="0" smtClean="0"/>
          </a:p>
          <a:p>
            <a:r>
              <a:rPr lang="en-US" sz="2400" dirty="0" smtClean="0"/>
              <a:t>Understanding voice helps us appreciate the richness of language and understand the deeper meaning of literature.</a:t>
            </a:r>
            <a:r>
              <a:rPr lang="en-US" sz="2400" b="1" dirty="0" smtClean="0"/>
              <a:t> </a:t>
            </a:r>
          </a:p>
          <a:p>
            <a:endParaRPr lang="en-US" sz="2400" b="1" dirty="0" smtClean="0"/>
          </a:p>
          <a:p>
            <a:pPr algn="ctr"/>
            <a:r>
              <a:rPr lang="en-US" sz="2400" b="1" dirty="0" smtClean="0">
                <a:latin typeface="Lucida Handwriting" pitchFamily="66" charset="0"/>
              </a:rPr>
              <a:t>VOICE </a:t>
            </a:r>
            <a:r>
              <a:rPr lang="en-US" sz="2400" dirty="0" smtClean="0">
                <a:latin typeface="Lucida Handwriting" pitchFamily="66" charset="0"/>
              </a:rPr>
              <a:t>in </a:t>
            </a:r>
            <a:r>
              <a:rPr lang="en-US" sz="2400" b="1" dirty="0" smtClean="0">
                <a:latin typeface="Lucida Handwriting" pitchFamily="66" charset="0"/>
              </a:rPr>
              <a:t>WRITING</a:t>
            </a:r>
            <a:r>
              <a:rPr lang="en-US" sz="2400" dirty="0" smtClean="0">
                <a:latin typeface="Lucida Handwriting" pitchFamily="66" charset="0"/>
              </a:rPr>
              <a:t> is created through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u="sng" dirty="0" smtClean="0"/>
              <a:t>DICTION</a:t>
            </a:r>
            <a:r>
              <a:rPr lang="en-US" sz="2400" dirty="0" smtClean="0"/>
              <a:t> – word choice</a:t>
            </a:r>
            <a:endParaRPr lang="en-US" sz="2400" u="sng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u="sng" dirty="0" smtClean="0"/>
              <a:t>DETAIL </a:t>
            </a:r>
            <a:r>
              <a:rPr lang="en-US" sz="2400" dirty="0" smtClean="0"/>
              <a:t>– facts, observations, and incidents (more later)</a:t>
            </a:r>
            <a:endParaRPr lang="en-US" sz="2400" u="sng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u="sng" dirty="0" smtClean="0"/>
              <a:t>IMAGERY</a:t>
            </a:r>
            <a:r>
              <a:rPr lang="en-US" sz="2400" dirty="0" smtClean="0"/>
              <a:t> – verbal representation of sense experience</a:t>
            </a:r>
            <a:endParaRPr lang="en-US" sz="2400" u="sng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u="sng" dirty="0" smtClean="0"/>
              <a:t>SYNTAX</a:t>
            </a:r>
            <a:r>
              <a:rPr lang="en-US" sz="2400" dirty="0" smtClean="0"/>
              <a:t> – how words are arranged in the sentence</a:t>
            </a:r>
            <a:endParaRPr lang="en-US" sz="2400" u="sng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u="sng" dirty="0" smtClean="0"/>
              <a:t>TONE</a:t>
            </a:r>
            <a:r>
              <a:rPr lang="en-US" sz="2400" dirty="0" smtClean="0"/>
              <a:t> – </a:t>
            </a:r>
            <a:r>
              <a:rPr lang="en-US" sz="2300" dirty="0" smtClean="0"/>
              <a:t>expression of the writer’s, narrator’s or speaker’s attitude</a:t>
            </a:r>
            <a:endParaRPr lang="en-US" sz="23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with Voice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Arial"/>
              </a:rPr>
              <a:t>“</a:t>
            </a: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</a:rPr>
              <a:t>I</a:t>
            </a:r>
            <a:r>
              <a:rPr lang="ja-JP" alt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Arial"/>
              </a:rPr>
              <a:t>’</a:t>
            </a: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</a:rPr>
              <a:t>m boiling with rage, and yet I </a:t>
            </a:r>
            <a:r>
              <a:rPr lang="en-US" dirty="0" err="1">
                <a:effectLst>
                  <a:outerShdw blurRad="38100" dist="38100" dir="2700000" algn="tl">
                    <a:srgbClr val="808080"/>
                  </a:outerShdw>
                </a:effectLst>
              </a:rPr>
              <a:t>mustn</a:t>
            </a:r>
            <a:r>
              <a:rPr lang="ja-JP" alt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Arial"/>
              </a:rPr>
              <a:t>’</a:t>
            </a: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</a:rPr>
              <a:t>t show it. I</a:t>
            </a:r>
            <a:r>
              <a:rPr lang="ja-JP" alt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Arial"/>
              </a:rPr>
              <a:t>’</a:t>
            </a: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</a:rPr>
              <a:t>d like to stamp my feet, scream, give Mummy a good shaking, cry, and I don</a:t>
            </a:r>
            <a:r>
              <a:rPr lang="ja-JP" alt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Arial"/>
              </a:rPr>
              <a:t>’</a:t>
            </a: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</a:rPr>
              <a:t>t know what else, because of the horrible words, mocking looks, and accusations which are leveled at me repeatedly every day, and find their mark, like shafts from a tightly strung bow, and which are just as hard to draw from my body.</a:t>
            </a:r>
            <a:r>
              <a:rPr lang="ja-JP" alt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Arial"/>
              </a:rPr>
              <a:t>”</a:t>
            </a:r>
            <a:endParaRPr lang="en-US" dirty="0"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>
              <a:buFont typeface="Wingdings" charset="0"/>
              <a:buNone/>
            </a:pPr>
            <a:endParaRPr lang="en-US" dirty="0"/>
          </a:p>
          <a:p>
            <a:pPr>
              <a:buFont typeface="Wingdings" charset="0"/>
              <a:buNone/>
            </a:pP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</a:rPr>
              <a:t>		--Anne Frank, The Diary of a Young Girl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618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with Voice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charset="0"/>
              <a:buNone/>
            </a:pPr>
            <a:r>
              <a:rPr lang="ja-JP" alt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Arial"/>
              </a:rPr>
              <a:t>“</a:t>
            </a: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</a:rPr>
              <a:t>I</a:t>
            </a:r>
            <a:r>
              <a:rPr lang="ja-JP" alt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Arial"/>
              </a:rPr>
              <a:t>’</a:t>
            </a: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</a:rPr>
              <a:t>m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boiling</a:t>
            </a: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</a:rPr>
              <a:t> with 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rage</a:t>
            </a: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</a:rPr>
              <a:t>, and yet I </a:t>
            </a:r>
            <a:r>
              <a:rPr lang="en-US" dirty="0" err="1">
                <a:effectLst>
                  <a:outerShdw blurRad="38100" dist="38100" dir="2700000" algn="tl">
                    <a:srgbClr val="808080"/>
                  </a:outerShdw>
                </a:effectLst>
              </a:rPr>
              <a:t>mustn</a:t>
            </a:r>
            <a:r>
              <a:rPr lang="ja-JP" alt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Arial"/>
              </a:rPr>
              <a:t>’</a:t>
            </a: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</a:rPr>
              <a:t>t show it.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’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like to </a:t>
            </a:r>
            <a:r>
              <a:rPr lang="en-US" dirty="0">
                <a:solidFill>
                  <a:srgbClr val="C0504D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stamp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my feet, scream, give Mummy a good shaking, cry, </a:t>
            </a: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</a:rPr>
              <a:t>and I don</a:t>
            </a:r>
            <a:r>
              <a:rPr lang="ja-JP" alt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Arial"/>
              </a:rPr>
              <a:t>’</a:t>
            </a: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</a:rPr>
              <a:t>t know what else, because of the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horrible words, </a:t>
            </a:r>
            <a:r>
              <a:rPr lang="en-US" dirty="0">
                <a:solidFill>
                  <a:srgbClr val="C0504D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mocking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looks, and </a:t>
            </a:r>
            <a:r>
              <a:rPr lang="en-US" u="sng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accusations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</a:rPr>
              <a:t>which are leveled at me repeatedly every day, and find their mark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,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like shafts from a </a:t>
            </a:r>
            <a:r>
              <a:rPr lang="en-US" dirty="0">
                <a:solidFill>
                  <a:srgbClr val="558ED5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tightly strung bow</a:t>
            </a:r>
            <a:r>
              <a:rPr lang="en-US" dirty="0">
                <a:solidFill>
                  <a:srgbClr val="40315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and which are just as hard to draw from my body.</a:t>
            </a:r>
            <a:r>
              <a:rPr lang="ja-JP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”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Wingdings" charset="0"/>
              <a:buNone/>
            </a:pP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</a:rPr>
              <a:t>	</a:t>
            </a:r>
          </a:p>
          <a:p>
            <a:pPr>
              <a:buFont typeface="Wingdings" charset="0"/>
              <a:buNone/>
            </a:pP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</a:rPr>
              <a:t>	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Diction</a:t>
            </a:r>
            <a:r>
              <a:rPr lang="en-US" b="1" dirty="0">
                <a:effectLst>
                  <a:outerShdw blurRad="38100" dist="38100" dir="2700000" algn="tl">
                    <a:srgbClr val="808080"/>
                  </a:outerShdw>
                </a:effectLst>
              </a:rPr>
              <a:t>   </a:t>
            </a:r>
            <a:r>
              <a:rPr lang="en-US" b="1" dirty="0" smtClean="0">
                <a:effectLst>
                  <a:outerShdw blurRad="38100" dist="38100" dir="2700000" algn="tl">
                    <a:srgbClr val="808080"/>
                  </a:outerShdw>
                </a:effectLst>
              </a:rPr>
              <a:t>   </a:t>
            </a:r>
            <a:r>
              <a:rPr lang="en-US" b="1" dirty="0" smtClean="0">
                <a:solidFill>
                  <a:srgbClr val="40315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Syntax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en-US" b="1" dirty="0">
                <a:effectLst>
                  <a:outerShdw blurRad="38100" dist="38100" dir="2700000" algn="tl">
                    <a:srgbClr val="808080"/>
                  </a:outerShdw>
                </a:effectLst>
              </a:rPr>
              <a:t>	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Detail	</a:t>
            </a:r>
            <a:r>
              <a:rPr lang="en-US" b="1" dirty="0" smtClean="0">
                <a:solidFill>
                  <a:srgbClr val="558ED5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Imagery </a:t>
            </a:r>
            <a:endParaRPr lang="en-US" b="1" dirty="0">
              <a:solidFill>
                <a:srgbClr val="558E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55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A logical assumption, derived by reasoning, based on observable facts and evidence and one’s own knowledge.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Works Cited </a:t>
            </a:r>
          </a:p>
          <a:p>
            <a:pPr algn="ctr"/>
            <a:endParaRPr lang="en-US" dirty="0" smtClean="0"/>
          </a:p>
          <a:p>
            <a:r>
              <a:rPr lang="en-US" dirty="0" smtClean="0"/>
              <a:t>Dean, Nancy. </a:t>
            </a:r>
            <a:r>
              <a:rPr lang="en-US" u="sng" dirty="0" smtClean="0"/>
              <a:t>Voice Lessons Classroom Activities to Teach Diction, Detail, Imagery, Syntax,</a:t>
            </a:r>
          </a:p>
          <a:p>
            <a:r>
              <a:rPr lang="en-US" dirty="0" smtClean="0"/>
              <a:t>	</a:t>
            </a:r>
            <a:r>
              <a:rPr lang="en-US" u="sng" dirty="0" smtClean="0"/>
              <a:t>and Tone</a:t>
            </a:r>
            <a:r>
              <a:rPr lang="en-US" dirty="0" smtClean="0"/>
              <a:t>. Florida: Maupin House, 2000. </a:t>
            </a:r>
          </a:p>
          <a:p>
            <a:r>
              <a:rPr lang="en-US" dirty="0" smtClean="0"/>
              <a:t> 	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DICTION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90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latin typeface="Berlin Sans FB" pitchFamily="34" charset="0"/>
              </a:rPr>
              <a:t>Diction</a:t>
            </a:r>
            <a:r>
              <a:rPr lang="en-US" sz="3200" dirty="0" smtClean="0">
                <a:solidFill>
                  <a:schemeClr val="accent2"/>
                </a:solidFill>
                <a:latin typeface="Berlin Sans FB" pitchFamily="34" charset="0"/>
              </a:rPr>
              <a:t> refers to the author’s choice of words</a:t>
            </a:r>
            <a:r>
              <a:rPr lang="en-US" sz="3200" b="1" dirty="0" smtClean="0">
                <a:solidFill>
                  <a:schemeClr val="accent2"/>
                </a:solidFill>
              </a:rPr>
              <a:t>.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7526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Berlin Sans FB" pitchFamily="34" charset="0"/>
              </a:rPr>
              <a:t>Effective voice is shaped by words that are clear, concrete, and exact.</a:t>
            </a:r>
            <a:endParaRPr lang="en-US" sz="2000" dirty="0">
              <a:solidFill>
                <a:schemeClr val="accent2"/>
              </a:solidFill>
              <a:latin typeface="Berlin Sans FB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4384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Good writers exchange words like </a:t>
            </a:r>
            <a:r>
              <a:rPr lang="en-US" i="1" dirty="0" smtClean="0"/>
              <a:t>pretty, caring, and bad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7432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	for words like </a:t>
            </a:r>
            <a:r>
              <a:rPr lang="en-US" i="1" dirty="0" smtClean="0"/>
              <a:t>stunning, compassionate, and horrible.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34290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coat is not </a:t>
            </a:r>
            <a:r>
              <a:rPr lang="en-US" b="1" i="1" dirty="0" smtClean="0"/>
              <a:t>torn; </a:t>
            </a:r>
            <a:r>
              <a:rPr lang="en-US" dirty="0" smtClean="0"/>
              <a:t>it is </a:t>
            </a:r>
            <a:r>
              <a:rPr lang="en-US" b="1" i="1" dirty="0" smtClean="0"/>
              <a:t>tattered.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38862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Army does not </a:t>
            </a:r>
            <a:r>
              <a:rPr lang="en-US" b="1" i="1" dirty="0" smtClean="0"/>
              <a:t>want </a:t>
            </a:r>
            <a:r>
              <a:rPr lang="en-US" dirty="0" smtClean="0"/>
              <a:t>revenge; it is </a:t>
            </a:r>
            <a:r>
              <a:rPr lang="en-US" b="1" i="1" dirty="0" smtClean="0"/>
              <a:t>thirsting </a:t>
            </a:r>
            <a:r>
              <a:rPr lang="en-US" dirty="0" smtClean="0"/>
              <a:t>for revenge.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43434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A door does not </a:t>
            </a:r>
            <a:r>
              <a:rPr lang="en-US" b="1" i="1" dirty="0" smtClean="0"/>
              <a:t>shut; </a:t>
            </a:r>
            <a:r>
              <a:rPr lang="en-US" dirty="0" smtClean="0"/>
              <a:t>it </a:t>
            </a:r>
            <a:r>
              <a:rPr lang="en-US" b="1" i="1" dirty="0" smtClean="0"/>
              <a:t>slams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4876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Specific </a:t>
            </a:r>
            <a:r>
              <a:rPr lang="en-US" b="1" dirty="0" smtClean="0"/>
              <a:t>DICTION </a:t>
            </a:r>
            <a:r>
              <a:rPr lang="en-US" dirty="0" smtClean="0"/>
              <a:t>brings the reader into the scene, enabling full participation in the writer’s world.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57150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Berlin Sans FB" pitchFamily="34" charset="0"/>
              </a:rPr>
              <a:t>DICTION</a:t>
            </a:r>
            <a:r>
              <a:rPr lang="en-US" sz="2400" dirty="0" smtClean="0">
                <a:solidFill>
                  <a:schemeClr val="accent2"/>
                </a:solidFill>
                <a:latin typeface="Berlin Sans FB" pitchFamily="34" charset="0"/>
              </a:rPr>
              <a:t> is determined by topic, purpose, and occasion.</a:t>
            </a:r>
            <a:endParaRPr lang="en-US" sz="2400" dirty="0">
              <a:solidFill>
                <a:schemeClr val="accent2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DICTION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0668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Berlin Sans FB" pitchFamily="34" charset="0"/>
              </a:rPr>
              <a:t>TOPIC</a:t>
            </a:r>
            <a:r>
              <a:rPr lang="en-US" sz="2800" dirty="0" smtClean="0">
                <a:solidFill>
                  <a:schemeClr val="accent2"/>
                </a:solidFill>
                <a:latin typeface="Berlin Sans FB" pitchFamily="34" charset="0"/>
              </a:rPr>
              <a:t> – what author writes about</a:t>
            </a:r>
            <a:r>
              <a:rPr lang="en-US" sz="2800" dirty="0" smtClean="0"/>
              <a:t>; the topic determines the specificity and sophistication of </a:t>
            </a:r>
            <a:r>
              <a:rPr lang="en-US" sz="2800" b="1" dirty="0" smtClean="0"/>
              <a:t>diction</a:t>
            </a:r>
            <a:r>
              <a:rPr lang="en-US" sz="2800" dirty="0" smtClean="0"/>
              <a:t> or word choice.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59080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would the </a:t>
            </a:r>
            <a:r>
              <a:rPr lang="en-US" sz="2800" b="1" dirty="0" smtClean="0"/>
              <a:t>DICTION</a:t>
            </a:r>
            <a:r>
              <a:rPr lang="en-US" sz="2800" dirty="0" smtClean="0"/>
              <a:t> be different in the following pieces of writing: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an article about computers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an article in a medical journal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a text message to a friend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an e-mail to the boss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a story about dating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a story about fighting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a story about aliens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DICTION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9906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Writer’s </a:t>
            </a:r>
            <a:r>
              <a:rPr lang="en-US" sz="2800" b="1" dirty="0" smtClean="0">
                <a:solidFill>
                  <a:schemeClr val="accent2"/>
                </a:solidFill>
                <a:latin typeface="Berlin Sans FB" pitchFamily="34" charset="0"/>
              </a:rPr>
              <a:t>PURPOSE</a:t>
            </a:r>
            <a:r>
              <a:rPr lang="en-US" sz="2800" dirty="0" smtClean="0">
                <a:solidFill>
                  <a:schemeClr val="accent2"/>
                </a:solidFill>
                <a:latin typeface="Berlin Sans FB" pitchFamily="34" charset="0"/>
              </a:rPr>
              <a:t> –  why the author is writing</a:t>
            </a:r>
            <a:r>
              <a:rPr lang="en-US" sz="2800" dirty="0" smtClean="0"/>
              <a:t>; whether to convince, to entertain, to amuse, to inform, or to plead – determines diction.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362200"/>
            <a:ext cx="784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For example, if an author’s purpose is to inform, the reader should expect straightforward, matter-of-fact diction. On the other hand, if the author’s purpose is to entertain, the reader will encounter words that are used in playful ways.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DICTION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914400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Berlin Sans FB" pitchFamily="34" charset="0"/>
              </a:rPr>
              <a:t>OCCASION </a:t>
            </a:r>
            <a:r>
              <a:rPr lang="en-US" sz="2800" dirty="0" smtClean="0">
                <a:solidFill>
                  <a:schemeClr val="accent2"/>
                </a:solidFill>
                <a:latin typeface="Berlin Sans FB" pitchFamily="34" charset="0"/>
              </a:rPr>
              <a:t>–  the author’s reason for writing</a:t>
            </a:r>
            <a:r>
              <a:rPr lang="en-US" sz="2800" dirty="0" smtClean="0"/>
              <a:t>; as with clothes, level of formality influences appropriate word choice.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81940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LEVELS of FORMALITY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352800"/>
            <a:ext cx="998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 formal – academic, scholarly, serious prose and poetry, business correspondence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962400"/>
            <a:ext cx="967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 informal – newspaper editorials, personal e-mails, works of fiction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4958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 slang (colloquial) – text messages, dialect, speech with friends,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DICTION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219200"/>
            <a:ext cx="868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studying diction, one must understand both the: </a:t>
            </a:r>
          </a:p>
          <a:p>
            <a:r>
              <a:rPr lang="en-US" sz="2800" b="1" u="sng" dirty="0" smtClean="0">
                <a:solidFill>
                  <a:schemeClr val="accent2"/>
                </a:solidFill>
                <a:latin typeface="Berlin Sans FB" pitchFamily="34" charset="0"/>
              </a:rPr>
              <a:t>denotation</a:t>
            </a:r>
            <a:r>
              <a:rPr lang="en-US" sz="2800" dirty="0" smtClean="0">
                <a:solidFill>
                  <a:schemeClr val="accent2"/>
                </a:solidFill>
                <a:latin typeface="Berlin Sans FB" pitchFamily="34" charset="0"/>
              </a:rPr>
              <a:t> - </a:t>
            </a:r>
            <a:r>
              <a:rPr lang="en-US" sz="2800" i="1" dirty="0" smtClean="0">
                <a:solidFill>
                  <a:schemeClr val="accent2"/>
                </a:solidFill>
                <a:latin typeface="Berlin Sans FB" pitchFamily="34" charset="0"/>
              </a:rPr>
              <a:t>the literal meaning or dictionary definition of words </a:t>
            </a:r>
            <a:endParaRPr lang="en-US" sz="2800" dirty="0" smtClean="0">
              <a:solidFill>
                <a:schemeClr val="accent2"/>
              </a:solidFill>
              <a:latin typeface="Berlin Sans FB" pitchFamily="34" charset="0"/>
            </a:endParaRPr>
          </a:p>
          <a:p>
            <a:r>
              <a:rPr lang="en-US" sz="2800" dirty="0">
                <a:solidFill>
                  <a:schemeClr val="accent2"/>
                </a:solidFill>
                <a:latin typeface="Berlin Sans FB" pitchFamily="34" charset="0"/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latin typeface="Berlin Sans FB" pitchFamily="34" charset="0"/>
              </a:rPr>
              <a:t>                                       AND THE </a:t>
            </a:r>
          </a:p>
          <a:p>
            <a:pPr algn="ctr"/>
            <a:endParaRPr lang="en-US" sz="2800" dirty="0" smtClean="0">
              <a:solidFill>
                <a:schemeClr val="accent2"/>
              </a:solidFill>
              <a:latin typeface="Berlin Sans FB" pitchFamily="34" charset="0"/>
            </a:endParaRPr>
          </a:p>
          <a:p>
            <a:r>
              <a:rPr lang="en-US" sz="2800" b="1" u="sng" dirty="0" smtClean="0">
                <a:solidFill>
                  <a:schemeClr val="accent2"/>
                </a:solidFill>
                <a:latin typeface="Berlin Sans FB" pitchFamily="34" charset="0"/>
              </a:rPr>
              <a:t>connotation</a:t>
            </a:r>
            <a:r>
              <a:rPr lang="en-US" sz="2800" dirty="0" smtClean="0">
                <a:solidFill>
                  <a:schemeClr val="accent2"/>
                </a:solidFill>
                <a:latin typeface="Berlin Sans FB" pitchFamily="34" charset="0"/>
              </a:rPr>
              <a:t> - </a:t>
            </a:r>
            <a:r>
              <a:rPr lang="en-US" sz="2800" i="1" dirty="0" smtClean="0">
                <a:solidFill>
                  <a:schemeClr val="accent2"/>
                </a:solidFill>
                <a:latin typeface="Berlin Sans FB" pitchFamily="34" charset="0"/>
              </a:rPr>
              <a:t>the idea or feeling suggested  by words</a:t>
            </a:r>
          </a:p>
          <a:p>
            <a:endParaRPr lang="en-US" sz="2800" i="1" dirty="0">
              <a:solidFill>
                <a:schemeClr val="accent2"/>
              </a:solidFill>
              <a:latin typeface="Berlin Sans FB" pitchFamily="34" charset="0"/>
            </a:endParaRPr>
          </a:p>
          <a:p>
            <a:endParaRPr lang="en-US" sz="2800" dirty="0">
              <a:solidFill>
                <a:schemeClr val="accent2"/>
              </a:solidFill>
              <a:latin typeface="Berlin Sans FB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5720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man </a:t>
            </a:r>
            <a:r>
              <a:rPr lang="en-US" sz="2800" b="1" dirty="0" smtClean="0"/>
              <a:t>slept</a:t>
            </a:r>
            <a:r>
              <a:rPr lang="en-US" sz="2800" dirty="0" smtClean="0"/>
              <a:t> forever in his eternal</a:t>
            </a:r>
            <a:r>
              <a:rPr lang="en-US" sz="2800" b="1" dirty="0" smtClean="0"/>
              <a:t> bed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2578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Slept</a:t>
            </a:r>
            <a:r>
              <a:rPr lang="en-US" dirty="0" smtClean="0"/>
              <a:t>: Denotation is _____________.  Connotation is _______________.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7912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Bed</a:t>
            </a:r>
            <a:r>
              <a:rPr lang="en-US" dirty="0" smtClean="0"/>
              <a:t>: Denotation is ______________. Connotation is ______________.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DICTION</a:t>
            </a:r>
          </a:p>
          <a:p>
            <a:r>
              <a:rPr lang="en-US" sz="2800" dirty="0" smtClean="0"/>
              <a:t>Finally, </a:t>
            </a:r>
            <a:r>
              <a:rPr lang="en-US" sz="2800" b="1" dirty="0" smtClean="0">
                <a:solidFill>
                  <a:srgbClr val="C00000"/>
                </a:solidFill>
                <a:latin typeface="Berlin Sans FB" pitchFamily="34" charset="0"/>
              </a:rPr>
              <a:t>DICTION</a:t>
            </a:r>
            <a:r>
              <a:rPr lang="en-US" sz="2800" dirty="0" smtClean="0">
                <a:solidFill>
                  <a:srgbClr val="C00000"/>
                </a:solidFill>
                <a:latin typeface="Berlin Sans FB" pitchFamily="34" charset="0"/>
              </a:rPr>
              <a:t> impacts originality in writing</a:t>
            </a:r>
            <a:r>
              <a:rPr lang="en-US" sz="2800" dirty="0" smtClean="0"/>
              <a:t>. Words used in surprisingly or unusual ways make us rethink what is known and re-examine meaning. Good writers often opt for complexity rather than simplicity, for multiple meanings rather than one meaning. DICTION,  the foundation of voice, shapes a reader’s thinking while guiding reader insight into the author’s expression of thought: the writer’s voice.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777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Let’s practice.</a:t>
            </a:r>
          </a:p>
          <a:p>
            <a:pPr algn="ctr"/>
            <a:r>
              <a:rPr lang="en-US" sz="7200" dirty="0" smtClean="0"/>
              <a:t>What words would you use to describe the next slide?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3635</TotalTime>
  <Words>2210</Words>
  <Application>Microsoft Macintosh PowerPoint</Application>
  <PresentationFormat>On-screen Show (4:3)</PresentationFormat>
  <Paragraphs>174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Let’s review. </vt:lpstr>
      <vt:lpstr>Detail</vt:lpstr>
      <vt:lpstr>Detail</vt:lpstr>
      <vt:lpstr>Detail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Writing with Voice</vt:lpstr>
      <vt:lpstr>Writing with Voice</vt:lpstr>
      <vt:lpstr>Inference: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REYTECH</dc:creator>
  <cp:lastModifiedBy>Theresa Bowman</cp:lastModifiedBy>
  <cp:revision>97</cp:revision>
  <dcterms:created xsi:type="dcterms:W3CDTF">2012-10-11T03:29:41Z</dcterms:created>
  <dcterms:modified xsi:type="dcterms:W3CDTF">2015-01-06T15:21:34Z</dcterms:modified>
</cp:coreProperties>
</file>